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82" r:id="rId2"/>
    <p:sldId id="426" r:id="rId3"/>
    <p:sldId id="427" r:id="rId4"/>
    <p:sldId id="428" r:id="rId5"/>
    <p:sldId id="429" r:id="rId6"/>
    <p:sldId id="430" r:id="rId7"/>
    <p:sldId id="435" r:id="rId8"/>
    <p:sldId id="431" r:id="rId9"/>
    <p:sldId id="432" r:id="rId10"/>
    <p:sldId id="433" r:id="rId11"/>
    <p:sldId id="434" r:id="rId12"/>
    <p:sldId id="436" r:id="rId13"/>
    <p:sldId id="437" r:id="rId14"/>
    <p:sldId id="438" r:id="rId15"/>
    <p:sldId id="439" r:id="rId16"/>
    <p:sldId id="440" r:id="rId17"/>
    <p:sldId id="44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324"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IQ"/>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xVal>
            <c:numRef>
              <c:f>Sheet2!$K$8:$Q$8</c:f>
              <c:numCache>
                <c:formatCode>General</c:formatCode>
                <c:ptCount val="7"/>
                <c:pt idx="0">
                  <c:v>1</c:v>
                </c:pt>
                <c:pt idx="1">
                  <c:v>2</c:v>
                </c:pt>
                <c:pt idx="2">
                  <c:v>3</c:v>
                </c:pt>
                <c:pt idx="3">
                  <c:v>4</c:v>
                </c:pt>
                <c:pt idx="4">
                  <c:v>5</c:v>
                </c:pt>
                <c:pt idx="5">
                  <c:v>6</c:v>
                </c:pt>
                <c:pt idx="6">
                  <c:v>7</c:v>
                </c:pt>
              </c:numCache>
            </c:numRef>
          </c:xVal>
          <c:yVal>
            <c:numRef>
              <c:f>Sheet2!$K$9:$Q$9</c:f>
              <c:numCache>
                <c:formatCode>General</c:formatCode>
                <c:ptCount val="7"/>
                <c:pt idx="0">
                  <c:v>0.8</c:v>
                </c:pt>
                <c:pt idx="1">
                  <c:v>1.55</c:v>
                </c:pt>
                <c:pt idx="2">
                  <c:v>1.95</c:v>
                </c:pt>
                <c:pt idx="3">
                  <c:v>1.25</c:v>
                </c:pt>
                <c:pt idx="4">
                  <c:v>0.5</c:v>
                </c:pt>
                <c:pt idx="5">
                  <c:v>0.85</c:v>
                </c:pt>
                <c:pt idx="6">
                  <c:v>0.95</c:v>
                </c:pt>
              </c:numCache>
            </c:numRef>
          </c:yVal>
          <c:smooth val="1"/>
        </c:ser>
        <c:dLbls>
          <c:showLegendKey val="0"/>
          <c:showVal val="0"/>
          <c:showCatName val="0"/>
          <c:showSerName val="0"/>
          <c:showPercent val="0"/>
          <c:showBubbleSize val="0"/>
        </c:dLbls>
        <c:axId val="106523264"/>
        <c:axId val="106943232"/>
      </c:scatterChart>
      <c:valAx>
        <c:axId val="106523264"/>
        <c:scaling>
          <c:orientation val="minMax"/>
        </c:scaling>
        <c:delete val="0"/>
        <c:axPos val="b"/>
        <c:title>
          <c:tx>
            <c:rich>
              <a:bodyPr/>
              <a:lstStyle/>
              <a:p>
                <a:pPr>
                  <a:defRPr/>
                </a:pPr>
                <a:r>
                  <a:rPr lang="en-US"/>
                  <a:t>Dosage (mg/l)</a:t>
                </a:r>
              </a:p>
            </c:rich>
          </c:tx>
          <c:layout/>
          <c:overlay val="0"/>
        </c:title>
        <c:numFmt formatCode="General" sourceLinked="1"/>
        <c:majorTickMark val="out"/>
        <c:minorTickMark val="none"/>
        <c:tickLblPos val="nextTo"/>
        <c:crossAx val="106943232"/>
        <c:crosses val="autoZero"/>
        <c:crossBetween val="midCat"/>
      </c:valAx>
      <c:valAx>
        <c:axId val="106943232"/>
        <c:scaling>
          <c:orientation val="minMax"/>
        </c:scaling>
        <c:delete val="0"/>
        <c:axPos val="l"/>
        <c:title>
          <c:tx>
            <c:rich>
              <a:bodyPr rot="-5400000" vert="horz"/>
              <a:lstStyle/>
              <a:p>
                <a:pPr>
                  <a:defRPr/>
                </a:pPr>
                <a:r>
                  <a:rPr lang="en-US"/>
                  <a:t>Residual chlorine (mg/l)</a:t>
                </a:r>
              </a:p>
            </c:rich>
          </c:tx>
          <c:layout/>
          <c:overlay val="0"/>
        </c:title>
        <c:numFmt formatCode="General" sourceLinked="1"/>
        <c:majorTickMark val="out"/>
        <c:minorTickMark val="none"/>
        <c:tickLblPos val="nextTo"/>
        <c:crossAx val="106523264"/>
        <c:crosses val="autoZero"/>
        <c:crossBetween val="midCat"/>
      </c:valAx>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ar-IQ"/>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Sheet2!$C$7</c:f>
              <c:strCache>
                <c:ptCount val="1"/>
                <c:pt idx="0">
                  <c:v>Chlorine residual (mg/l)</c:v>
                </c:pt>
              </c:strCache>
            </c:strRef>
          </c:tx>
          <c:xVal>
            <c:numRef>
              <c:f>Sheet2!$D$6:$J$6</c:f>
              <c:numCache>
                <c:formatCode>General</c:formatCode>
                <c:ptCount val="7"/>
                <c:pt idx="0">
                  <c:v>0.1</c:v>
                </c:pt>
                <c:pt idx="1">
                  <c:v>0.5</c:v>
                </c:pt>
                <c:pt idx="2">
                  <c:v>1</c:v>
                </c:pt>
                <c:pt idx="3">
                  <c:v>1.5</c:v>
                </c:pt>
                <c:pt idx="4">
                  <c:v>2</c:v>
                </c:pt>
                <c:pt idx="5">
                  <c:v>2.5</c:v>
                </c:pt>
                <c:pt idx="6">
                  <c:v>3</c:v>
                </c:pt>
              </c:numCache>
            </c:numRef>
          </c:xVal>
          <c:yVal>
            <c:numRef>
              <c:f>Sheet2!$D$7:$J$7</c:f>
              <c:numCache>
                <c:formatCode>General</c:formatCode>
                <c:ptCount val="7"/>
                <c:pt idx="0">
                  <c:v>0</c:v>
                </c:pt>
                <c:pt idx="1">
                  <c:v>0.4</c:v>
                </c:pt>
                <c:pt idx="2">
                  <c:v>0.8</c:v>
                </c:pt>
                <c:pt idx="3">
                  <c:v>0.4</c:v>
                </c:pt>
                <c:pt idx="4">
                  <c:v>0.4</c:v>
                </c:pt>
                <c:pt idx="5">
                  <c:v>0.9</c:v>
                </c:pt>
                <c:pt idx="6">
                  <c:v>1.4</c:v>
                </c:pt>
              </c:numCache>
            </c:numRef>
          </c:yVal>
          <c:smooth val="1"/>
        </c:ser>
        <c:dLbls>
          <c:showLegendKey val="0"/>
          <c:showVal val="0"/>
          <c:showCatName val="0"/>
          <c:showSerName val="0"/>
          <c:showPercent val="0"/>
          <c:showBubbleSize val="0"/>
        </c:dLbls>
        <c:axId val="53364608"/>
        <c:axId val="56591872"/>
      </c:scatterChart>
      <c:valAx>
        <c:axId val="53364608"/>
        <c:scaling>
          <c:orientation val="minMax"/>
          <c:max val="3"/>
        </c:scaling>
        <c:delete val="0"/>
        <c:axPos val="b"/>
        <c:title>
          <c:tx>
            <c:rich>
              <a:bodyPr/>
              <a:lstStyle/>
              <a:p>
                <a:pPr>
                  <a:defRPr/>
                </a:pPr>
                <a:r>
                  <a:rPr lang="en-US"/>
                  <a:t>Chlorine dosage (mg/l)</a:t>
                </a:r>
              </a:p>
            </c:rich>
          </c:tx>
          <c:layout/>
          <c:overlay val="0"/>
        </c:title>
        <c:numFmt formatCode="General" sourceLinked="1"/>
        <c:majorTickMark val="out"/>
        <c:minorTickMark val="none"/>
        <c:tickLblPos val="nextTo"/>
        <c:crossAx val="56591872"/>
        <c:crosses val="autoZero"/>
        <c:crossBetween val="midCat"/>
      </c:valAx>
      <c:valAx>
        <c:axId val="56591872"/>
        <c:scaling>
          <c:orientation val="minMax"/>
        </c:scaling>
        <c:delete val="0"/>
        <c:axPos val="l"/>
        <c:title>
          <c:tx>
            <c:rich>
              <a:bodyPr rot="-5400000" vert="horz"/>
              <a:lstStyle/>
              <a:p>
                <a:pPr>
                  <a:defRPr/>
                </a:pPr>
                <a:r>
                  <a:rPr lang="en-US"/>
                  <a:t>Chlorine residual (mg/l)</a:t>
                </a:r>
              </a:p>
            </c:rich>
          </c:tx>
          <c:layout/>
          <c:overlay val="0"/>
        </c:title>
        <c:numFmt formatCode="General" sourceLinked="1"/>
        <c:majorTickMark val="out"/>
        <c:minorTickMark val="none"/>
        <c:tickLblPos val="nextTo"/>
        <c:crossAx val="53364608"/>
        <c:crosses val="autoZero"/>
        <c:crossBetween val="midCat"/>
        <c:majorUnit val="0.4"/>
      </c:valAx>
    </c:plotArea>
    <c:plotVisOnly val="1"/>
    <c:dispBlanksAs val="gap"/>
    <c:showDLblsOverMax val="0"/>
  </c:chart>
  <c:spPr>
    <a:ln>
      <a:no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AB9636-B218-48E7-A003-EB06D47D9FD2}" type="datetimeFigureOut">
              <a:rPr lang="en-US" smtClean="0"/>
              <a:t>12/17/2017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6C78D2-32AA-4099-96CF-ECD0C435B65D}" type="slidenum">
              <a:rPr lang="en-US" smtClean="0"/>
              <a:t>‹#›</a:t>
            </a:fld>
            <a:endParaRPr lang="en-US"/>
          </a:p>
        </p:txBody>
      </p:sp>
    </p:spTree>
    <p:extLst>
      <p:ext uri="{BB962C8B-B14F-4D97-AF65-F5344CB8AC3E}">
        <p14:creationId xmlns:p14="http://schemas.microsoft.com/office/powerpoint/2010/main" val="1251456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 405 Sanitary and Environmental Engineering</a:t>
            </a:r>
            <a:endParaRPr lang="en-US" dirty="0"/>
          </a:p>
        </p:txBody>
      </p:sp>
      <p:sp>
        <p:nvSpPr>
          <p:cNvPr id="3" name="Content Placeholder 2"/>
          <p:cNvSpPr>
            <a:spLocks noGrp="1"/>
          </p:cNvSpPr>
          <p:nvPr>
            <p:ph idx="1"/>
          </p:nvPr>
        </p:nvSpPr>
        <p:spPr>
          <a:xfrm>
            <a:off x="457200" y="4419600"/>
            <a:ext cx="8229600" cy="2392363"/>
          </a:xfrm>
        </p:spPr>
        <p:txBody>
          <a:bodyPr>
            <a:normAutofit fontScale="92500" lnSpcReduction="20000"/>
          </a:bodyPr>
          <a:lstStyle/>
          <a:p>
            <a:pPr marL="0" indent="0" algn="ctr">
              <a:buNone/>
            </a:pPr>
            <a:r>
              <a:rPr lang="en-US" dirty="0"/>
              <a:t>Al Mansour University College</a:t>
            </a:r>
          </a:p>
          <a:p>
            <a:pPr marL="0" indent="0" algn="ctr">
              <a:buNone/>
            </a:pPr>
            <a:r>
              <a:rPr lang="en-US" dirty="0"/>
              <a:t>Civil Engineering department</a:t>
            </a:r>
          </a:p>
          <a:p>
            <a:pPr marL="0" indent="0" algn="ctr">
              <a:buNone/>
            </a:pPr>
            <a:r>
              <a:rPr lang="en-US" dirty="0" smtClean="0"/>
              <a:t>2017-2018</a:t>
            </a:r>
          </a:p>
          <a:p>
            <a:pPr marL="0" indent="0" algn="ctr">
              <a:buNone/>
            </a:pPr>
            <a:r>
              <a:rPr lang="en-US" dirty="0" smtClean="0"/>
              <a:t>Lecture 10</a:t>
            </a:r>
            <a:endParaRPr lang="en-US" dirty="0"/>
          </a:p>
          <a:p>
            <a:pPr marL="0" indent="0" algn="ctr">
              <a:buNone/>
            </a:pPr>
            <a:r>
              <a:rPr lang="en-US" dirty="0" err="1" smtClean="0"/>
              <a:t>Dr</a:t>
            </a:r>
            <a:r>
              <a:rPr lang="en-US" dirty="0" smtClean="0"/>
              <a:t> </a:t>
            </a:r>
            <a:r>
              <a:rPr lang="en-US" dirty="0" err="1"/>
              <a:t>Ameer</a:t>
            </a:r>
            <a:r>
              <a:rPr lang="en-US" dirty="0"/>
              <a:t> </a:t>
            </a:r>
            <a:r>
              <a:rPr lang="en-US" dirty="0" err="1"/>
              <a:t>Badr</a:t>
            </a:r>
            <a:r>
              <a:rPr lang="en-US" dirty="0"/>
              <a:t> </a:t>
            </a:r>
            <a:r>
              <a:rPr lang="en-US" dirty="0" err="1"/>
              <a:t>Khudhair</a:t>
            </a:r>
            <a:endParaRPr lang="en-US" dirty="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7281" y="1679575"/>
            <a:ext cx="2047875" cy="251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69949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4000" b="1" dirty="0"/>
              <a:t>Ozone as a Disinfectant</a:t>
            </a:r>
            <a:endParaRPr lang="ar-IQ" sz="4000" dirty="0"/>
          </a:p>
        </p:txBody>
      </p:sp>
      <p:sp>
        <p:nvSpPr>
          <p:cNvPr id="3" name="Content Placeholder 2"/>
          <p:cNvSpPr>
            <a:spLocks noGrp="1"/>
          </p:cNvSpPr>
          <p:nvPr>
            <p:ph idx="1"/>
          </p:nvPr>
        </p:nvSpPr>
        <p:spPr>
          <a:xfrm>
            <a:off x="457200" y="1143000"/>
            <a:ext cx="8229600" cy="4983163"/>
          </a:xfrm>
        </p:spPr>
        <p:txBody>
          <a:bodyPr>
            <a:normAutofit fontScale="77500" lnSpcReduction="20000"/>
          </a:bodyPr>
          <a:lstStyle/>
          <a:p>
            <a:pPr marL="0" indent="0" algn="just">
              <a:buNone/>
            </a:pPr>
            <a:r>
              <a:rPr lang="en-US" dirty="0" smtClean="0"/>
              <a:t>Ozone </a:t>
            </a:r>
            <a:r>
              <a:rPr lang="en-US" dirty="0"/>
              <a:t>is a strong oxidizing gas that reacts with most organic and many inorganic molecules. It is more reactive than chlorine. It does not react with water to produce disinfecting species but decomposes in water to produce oxygen and hydroxyl free radicals. Since it does not produce a disinfecting residual, chlorine is added to treated potable water before distribution for a protective residual. The half-life of ozone in water is approximately 10 to 30 min and shorter if pH is above 8 and hence it must be generated at site. Ozone is rarely applied solely for disinfection because of the high cost relative to chlorine. Ozone does not produce any health-related by-products and for this reason there is increased interest in application of ozone in potable water treatment. Ozone has multiple possibilities in water treatment. It oxidizes cyanide, iron, manganese and, organic matter including bacteria and viruses.</a:t>
            </a:r>
          </a:p>
          <a:p>
            <a:endParaRPr lang="ar-IQ" dirty="0"/>
          </a:p>
        </p:txBody>
      </p:sp>
    </p:spTree>
    <p:extLst>
      <p:ext uri="{BB962C8B-B14F-4D97-AF65-F5344CB8AC3E}">
        <p14:creationId xmlns:p14="http://schemas.microsoft.com/office/powerpoint/2010/main" val="2961567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normAutofit fontScale="92500"/>
          </a:bodyPr>
          <a:lstStyle/>
          <a:p>
            <a:r>
              <a:rPr lang="en-US" b="1" dirty="0"/>
              <a:t>Dose</a:t>
            </a:r>
            <a:r>
              <a:rPr lang="en-US" dirty="0"/>
              <a:t>: Concentration of disinfectant added, mass per liter of water. </a:t>
            </a:r>
          </a:p>
          <a:p>
            <a:r>
              <a:rPr lang="en-US" b="1" dirty="0"/>
              <a:t>Residual</a:t>
            </a:r>
            <a:r>
              <a:rPr lang="en-US" dirty="0"/>
              <a:t>: Concentration of disinfectant remaining and therefore available to combat existing or subsequent microbial contamination. </a:t>
            </a:r>
          </a:p>
          <a:p>
            <a:r>
              <a:rPr lang="en-US" b="1" dirty="0"/>
              <a:t>Demand</a:t>
            </a:r>
            <a:r>
              <a:rPr lang="en-US" dirty="0"/>
              <a:t>: Difference between dose and residual.</a:t>
            </a:r>
          </a:p>
          <a:p>
            <a:r>
              <a:rPr lang="en-US" b="1" smtClean="0"/>
              <a:t>Breakpoint </a:t>
            </a:r>
            <a:r>
              <a:rPr lang="en-US" b="1" dirty="0"/>
              <a:t>chlorination </a:t>
            </a:r>
            <a:r>
              <a:rPr lang="en-US" dirty="0"/>
              <a:t>is the point where the demand for chlorine has been fully satisfied in terms of chlorine addition to water.</a:t>
            </a:r>
          </a:p>
          <a:p>
            <a:endParaRPr lang="ar-IQ" dirty="0"/>
          </a:p>
        </p:txBody>
      </p:sp>
    </p:spTree>
    <p:extLst>
      <p:ext uri="{BB962C8B-B14F-4D97-AF65-F5344CB8AC3E}">
        <p14:creationId xmlns:p14="http://schemas.microsoft.com/office/powerpoint/2010/main" val="2419390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Autofit/>
          </a:bodyPr>
          <a:lstStyle/>
          <a:p>
            <a:pPr algn="l"/>
            <a:r>
              <a:rPr lang="en-US" sz="2800" b="1" dirty="0"/>
              <a:t>Example 1</a:t>
            </a:r>
            <a:r>
              <a:rPr lang="en-US" sz="2800" dirty="0"/>
              <a:t>: determine the break point dosage of chlorine given the data below which was obtained from a chlorination experiment. </a:t>
            </a:r>
            <a:br>
              <a:rPr lang="en-US" sz="2800" dirty="0"/>
            </a:br>
            <a:endParaRPr lang="ar-IQ"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99745661"/>
              </p:ext>
            </p:extLst>
          </p:nvPr>
        </p:nvGraphicFramePr>
        <p:xfrm>
          <a:off x="304800" y="1447800"/>
          <a:ext cx="8534399" cy="1295400"/>
        </p:xfrm>
        <a:graphic>
          <a:graphicData uri="http://schemas.openxmlformats.org/drawingml/2006/table">
            <a:tbl>
              <a:tblPr firstRow="1" firstCol="1" bandRow="1">
                <a:tableStyleId>{5C22544A-7EE6-4342-B048-85BDC9FD1C3A}</a:tableStyleId>
              </a:tblPr>
              <a:tblGrid>
                <a:gridCol w="1981200"/>
                <a:gridCol w="1208761"/>
                <a:gridCol w="565991"/>
                <a:gridCol w="590115"/>
                <a:gridCol w="590115"/>
                <a:gridCol w="987236"/>
                <a:gridCol w="987236"/>
                <a:gridCol w="1623745"/>
              </a:tblGrid>
              <a:tr h="423027">
                <a:tc>
                  <a:txBody>
                    <a:bodyPr/>
                    <a:lstStyle/>
                    <a:p>
                      <a:pPr>
                        <a:lnSpc>
                          <a:spcPct val="115000"/>
                        </a:lnSpc>
                        <a:spcAft>
                          <a:spcPts val="0"/>
                        </a:spcAft>
                      </a:pPr>
                      <a:r>
                        <a:rPr lang="en-US" sz="1200">
                          <a:effectLst/>
                        </a:rPr>
                        <a:t>Dosage (mg/l)</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1</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2</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3</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4</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5</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6</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7</a:t>
                      </a:r>
                      <a:endParaRPr lang="en-US" sz="1100">
                        <a:effectLst/>
                        <a:latin typeface="Calibri"/>
                        <a:ea typeface="Calibri"/>
                        <a:cs typeface="Arial"/>
                      </a:endParaRPr>
                    </a:p>
                  </a:txBody>
                  <a:tcPr marL="68580" marR="68580" marT="0" marB="0"/>
                </a:tc>
              </a:tr>
              <a:tr h="872373">
                <a:tc>
                  <a:txBody>
                    <a:bodyPr/>
                    <a:lstStyle/>
                    <a:p>
                      <a:pPr>
                        <a:lnSpc>
                          <a:spcPct val="115000"/>
                        </a:lnSpc>
                        <a:spcAft>
                          <a:spcPts val="0"/>
                        </a:spcAft>
                      </a:pPr>
                      <a:r>
                        <a:rPr lang="en-US" sz="1200" dirty="0">
                          <a:effectLst/>
                        </a:rPr>
                        <a:t>Reactive chlorine (mg/l)</a:t>
                      </a:r>
                      <a:endParaRPr lang="en-US" sz="1100" dirty="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0.2</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.45</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1.05</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2.75</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4.5</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5.15</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dirty="0">
                          <a:effectLst/>
                        </a:rPr>
                        <a:t>6.05</a:t>
                      </a:r>
                      <a:endParaRPr lang="en-US" sz="1100" dirty="0">
                        <a:effectLst/>
                        <a:latin typeface="Calibri"/>
                        <a:ea typeface="Calibri"/>
                        <a:cs typeface="Arial"/>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566467568"/>
              </p:ext>
            </p:extLst>
          </p:nvPr>
        </p:nvGraphicFramePr>
        <p:xfrm>
          <a:off x="381000" y="3547712"/>
          <a:ext cx="8458199" cy="1405288"/>
        </p:xfrm>
        <a:graphic>
          <a:graphicData uri="http://schemas.openxmlformats.org/drawingml/2006/table">
            <a:tbl>
              <a:tblPr firstRow="1" firstCol="1" bandRow="1">
                <a:tableStyleId>{5C22544A-7EE6-4342-B048-85BDC9FD1C3A}</a:tableStyleId>
              </a:tblPr>
              <a:tblGrid>
                <a:gridCol w="1905000"/>
                <a:gridCol w="1256480"/>
                <a:gridCol w="560937"/>
                <a:gridCol w="584847"/>
                <a:gridCol w="584847"/>
                <a:gridCol w="978421"/>
                <a:gridCol w="978421"/>
                <a:gridCol w="1609246"/>
              </a:tblGrid>
              <a:tr h="432600">
                <a:tc>
                  <a:txBody>
                    <a:bodyPr/>
                    <a:lstStyle/>
                    <a:p>
                      <a:pPr>
                        <a:lnSpc>
                          <a:spcPct val="115000"/>
                        </a:lnSpc>
                        <a:spcAft>
                          <a:spcPts val="0"/>
                        </a:spcAft>
                      </a:pPr>
                      <a:r>
                        <a:rPr lang="en-US" sz="1200">
                          <a:effectLst/>
                        </a:rPr>
                        <a:t>Dosage (mg/l)</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1</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2</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3</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4</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5</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6</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7</a:t>
                      </a:r>
                      <a:endParaRPr lang="en-US" sz="1100">
                        <a:effectLst/>
                        <a:latin typeface="Calibri"/>
                        <a:ea typeface="Calibri"/>
                        <a:cs typeface="Arial"/>
                      </a:endParaRPr>
                    </a:p>
                  </a:txBody>
                  <a:tcPr marL="68580" marR="68580" marT="0" marB="0"/>
                </a:tc>
              </a:tr>
              <a:tr h="972688">
                <a:tc>
                  <a:txBody>
                    <a:bodyPr/>
                    <a:lstStyle/>
                    <a:p>
                      <a:pPr>
                        <a:lnSpc>
                          <a:spcPct val="115000"/>
                        </a:lnSpc>
                        <a:spcAft>
                          <a:spcPts val="0"/>
                        </a:spcAft>
                      </a:pPr>
                      <a:r>
                        <a:rPr lang="en-US" sz="1200">
                          <a:effectLst/>
                        </a:rPr>
                        <a:t>Residual chlorine (mg/l)</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dirty="0">
                          <a:effectLst/>
                        </a:rPr>
                        <a:t>0.8</a:t>
                      </a:r>
                      <a:endParaRPr lang="en-US" sz="1100" dirty="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1.55</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1.95</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1.25</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0.5</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0.85</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dirty="0">
                          <a:effectLst/>
                        </a:rPr>
                        <a:t>0.95</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4777496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071062724"/>
              </p:ext>
            </p:extLst>
          </p:nvPr>
        </p:nvGraphicFramePr>
        <p:xfrm>
          <a:off x="152400" y="762000"/>
          <a:ext cx="8181340" cy="574643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94974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Autofit/>
          </a:bodyPr>
          <a:lstStyle/>
          <a:p>
            <a:pPr algn="l"/>
            <a:r>
              <a:rPr lang="en-US" sz="2800" b="1" dirty="0"/>
              <a:t>Example 2: </a:t>
            </a:r>
            <a:r>
              <a:rPr lang="en-US" sz="2800" dirty="0"/>
              <a:t>For wastewater consists of ammonia, organic matter and microorganisms), draw breakthrough curve using following information and calculate chlorine dose to achieve 0.75 mg/l free available chlorine.</a:t>
            </a:r>
            <a:br>
              <a:rPr lang="en-US" sz="2800" dirty="0"/>
            </a:br>
            <a:r>
              <a:rPr lang="en-US" sz="2800" dirty="0"/>
              <a:t> </a:t>
            </a:r>
            <a:br>
              <a:rPr lang="en-US" sz="2800" dirty="0"/>
            </a:br>
            <a:endParaRPr lang="ar-IQ"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84962785"/>
              </p:ext>
            </p:extLst>
          </p:nvPr>
        </p:nvGraphicFramePr>
        <p:xfrm>
          <a:off x="457199" y="2819400"/>
          <a:ext cx="8305801" cy="1143000"/>
        </p:xfrm>
        <a:graphic>
          <a:graphicData uri="http://schemas.openxmlformats.org/drawingml/2006/table">
            <a:tbl>
              <a:tblPr firstRow="1" firstCol="1" bandRow="1">
                <a:tableStyleId>{5C22544A-7EE6-4342-B048-85BDC9FD1C3A}</a:tableStyleId>
              </a:tblPr>
              <a:tblGrid>
                <a:gridCol w="2212462"/>
                <a:gridCol w="870477"/>
                <a:gridCol w="870477"/>
                <a:gridCol w="870477"/>
                <a:gridCol w="870477"/>
                <a:gridCol w="870477"/>
                <a:gridCol w="870477"/>
                <a:gridCol w="870477"/>
              </a:tblGrid>
              <a:tr h="571500">
                <a:tc>
                  <a:txBody>
                    <a:bodyPr/>
                    <a:lstStyle/>
                    <a:p>
                      <a:pPr algn="ctr">
                        <a:lnSpc>
                          <a:spcPct val="115000"/>
                        </a:lnSpc>
                        <a:spcAft>
                          <a:spcPts val="0"/>
                        </a:spcAft>
                      </a:pPr>
                      <a:r>
                        <a:rPr lang="en-US" sz="1600" dirty="0">
                          <a:effectLst/>
                        </a:rPr>
                        <a:t>Chlorine dosage (mg/l)</a:t>
                      </a:r>
                      <a:endParaRPr lang="en-US" sz="1600" dirty="0">
                        <a:effectLst/>
                        <a:latin typeface="Calibri"/>
                        <a:ea typeface="Calibri"/>
                        <a:cs typeface="Arial"/>
                      </a:endParaRPr>
                    </a:p>
                  </a:txBody>
                  <a:tcPr marL="68580" marR="68580" marT="0" marB="0" anchor="b"/>
                </a:tc>
                <a:tc>
                  <a:txBody>
                    <a:bodyPr/>
                    <a:lstStyle/>
                    <a:p>
                      <a:pPr algn="ctr">
                        <a:lnSpc>
                          <a:spcPct val="115000"/>
                        </a:lnSpc>
                        <a:spcAft>
                          <a:spcPts val="0"/>
                        </a:spcAft>
                      </a:pPr>
                      <a:r>
                        <a:rPr lang="en-US" sz="1600" dirty="0">
                          <a:effectLst/>
                        </a:rPr>
                        <a:t>0.1</a:t>
                      </a:r>
                      <a:endParaRPr lang="en-US" sz="1600" dirty="0">
                        <a:effectLst/>
                        <a:latin typeface="Calibri"/>
                        <a:ea typeface="Calibri"/>
                        <a:cs typeface="Arial"/>
                      </a:endParaRPr>
                    </a:p>
                  </a:txBody>
                  <a:tcPr marL="68580" marR="68580" marT="0" marB="0" anchor="b"/>
                </a:tc>
                <a:tc>
                  <a:txBody>
                    <a:bodyPr/>
                    <a:lstStyle/>
                    <a:p>
                      <a:pPr algn="ctr">
                        <a:lnSpc>
                          <a:spcPct val="115000"/>
                        </a:lnSpc>
                        <a:spcAft>
                          <a:spcPts val="0"/>
                        </a:spcAft>
                      </a:pPr>
                      <a:r>
                        <a:rPr lang="en-US" sz="1600">
                          <a:effectLst/>
                        </a:rPr>
                        <a:t>0.5</a:t>
                      </a:r>
                      <a:endParaRPr lang="en-US" sz="1600">
                        <a:effectLst/>
                        <a:latin typeface="Calibri"/>
                        <a:ea typeface="Calibri"/>
                        <a:cs typeface="Arial"/>
                      </a:endParaRPr>
                    </a:p>
                  </a:txBody>
                  <a:tcPr marL="68580" marR="68580" marT="0" marB="0" anchor="b"/>
                </a:tc>
                <a:tc>
                  <a:txBody>
                    <a:bodyPr/>
                    <a:lstStyle/>
                    <a:p>
                      <a:pPr algn="ctr">
                        <a:lnSpc>
                          <a:spcPct val="115000"/>
                        </a:lnSpc>
                        <a:spcAft>
                          <a:spcPts val="0"/>
                        </a:spcAft>
                      </a:pPr>
                      <a:r>
                        <a:rPr lang="en-US" sz="1600">
                          <a:effectLst/>
                        </a:rPr>
                        <a:t>1</a:t>
                      </a:r>
                      <a:endParaRPr lang="en-US" sz="1600">
                        <a:effectLst/>
                        <a:latin typeface="Calibri"/>
                        <a:ea typeface="Calibri"/>
                        <a:cs typeface="Arial"/>
                      </a:endParaRPr>
                    </a:p>
                  </a:txBody>
                  <a:tcPr marL="68580" marR="68580" marT="0" marB="0" anchor="b"/>
                </a:tc>
                <a:tc>
                  <a:txBody>
                    <a:bodyPr/>
                    <a:lstStyle/>
                    <a:p>
                      <a:pPr algn="ctr">
                        <a:lnSpc>
                          <a:spcPct val="115000"/>
                        </a:lnSpc>
                        <a:spcAft>
                          <a:spcPts val="0"/>
                        </a:spcAft>
                      </a:pPr>
                      <a:r>
                        <a:rPr lang="en-US" sz="1600">
                          <a:effectLst/>
                        </a:rPr>
                        <a:t>1.5</a:t>
                      </a:r>
                      <a:endParaRPr lang="en-US" sz="1600">
                        <a:effectLst/>
                        <a:latin typeface="Calibri"/>
                        <a:ea typeface="Calibri"/>
                        <a:cs typeface="Arial"/>
                      </a:endParaRPr>
                    </a:p>
                  </a:txBody>
                  <a:tcPr marL="68580" marR="68580" marT="0" marB="0" anchor="b"/>
                </a:tc>
                <a:tc>
                  <a:txBody>
                    <a:bodyPr/>
                    <a:lstStyle/>
                    <a:p>
                      <a:pPr algn="ctr">
                        <a:lnSpc>
                          <a:spcPct val="115000"/>
                        </a:lnSpc>
                        <a:spcAft>
                          <a:spcPts val="0"/>
                        </a:spcAft>
                      </a:pPr>
                      <a:r>
                        <a:rPr lang="en-US" sz="1600">
                          <a:effectLst/>
                        </a:rPr>
                        <a:t>2</a:t>
                      </a:r>
                      <a:endParaRPr lang="en-US" sz="1600">
                        <a:effectLst/>
                        <a:latin typeface="Calibri"/>
                        <a:ea typeface="Calibri"/>
                        <a:cs typeface="Arial"/>
                      </a:endParaRPr>
                    </a:p>
                  </a:txBody>
                  <a:tcPr marL="68580" marR="68580" marT="0" marB="0" anchor="b"/>
                </a:tc>
                <a:tc>
                  <a:txBody>
                    <a:bodyPr/>
                    <a:lstStyle/>
                    <a:p>
                      <a:pPr algn="ctr">
                        <a:lnSpc>
                          <a:spcPct val="115000"/>
                        </a:lnSpc>
                        <a:spcAft>
                          <a:spcPts val="0"/>
                        </a:spcAft>
                      </a:pPr>
                      <a:r>
                        <a:rPr lang="en-US" sz="1600">
                          <a:effectLst/>
                        </a:rPr>
                        <a:t>2.5</a:t>
                      </a:r>
                      <a:endParaRPr lang="en-US" sz="1600">
                        <a:effectLst/>
                        <a:latin typeface="Calibri"/>
                        <a:ea typeface="Calibri"/>
                        <a:cs typeface="Arial"/>
                      </a:endParaRPr>
                    </a:p>
                  </a:txBody>
                  <a:tcPr marL="68580" marR="68580" marT="0" marB="0" anchor="b"/>
                </a:tc>
                <a:tc>
                  <a:txBody>
                    <a:bodyPr/>
                    <a:lstStyle/>
                    <a:p>
                      <a:pPr algn="ctr">
                        <a:lnSpc>
                          <a:spcPct val="115000"/>
                        </a:lnSpc>
                        <a:spcAft>
                          <a:spcPts val="0"/>
                        </a:spcAft>
                      </a:pPr>
                      <a:r>
                        <a:rPr lang="en-US" sz="1600">
                          <a:effectLst/>
                        </a:rPr>
                        <a:t>3</a:t>
                      </a:r>
                      <a:endParaRPr lang="en-US" sz="1600">
                        <a:effectLst/>
                        <a:latin typeface="Calibri"/>
                        <a:ea typeface="Calibri"/>
                        <a:cs typeface="Arial"/>
                      </a:endParaRPr>
                    </a:p>
                  </a:txBody>
                  <a:tcPr marL="68580" marR="68580" marT="0" marB="0" anchor="b"/>
                </a:tc>
              </a:tr>
              <a:tr h="571500">
                <a:tc>
                  <a:txBody>
                    <a:bodyPr/>
                    <a:lstStyle/>
                    <a:p>
                      <a:pPr algn="ctr">
                        <a:lnSpc>
                          <a:spcPct val="115000"/>
                        </a:lnSpc>
                        <a:spcAft>
                          <a:spcPts val="0"/>
                        </a:spcAft>
                      </a:pPr>
                      <a:r>
                        <a:rPr lang="en-US" sz="1600" dirty="0">
                          <a:effectLst/>
                        </a:rPr>
                        <a:t>Chlorine residual (mg/l)</a:t>
                      </a:r>
                      <a:endParaRPr lang="en-US" sz="1600" dirty="0">
                        <a:effectLst/>
                        <a:latin typeface="Calibri"/>
                        <a:ea typeface="Calibri"/>
                        <a:cs typeface="Arial"/>
                      </a:endParaRPr>
                    </a:p>
                  </a:txBody>
                  <a:tcPr marL="68580" marR="68580" marT="0" marB="0" anchor="b"/>
                </a:tc>
                <a:tc>
                  <a:txBody>
                    <a:bodyPr/>
                    <a:lstStyle/>
                    <a:p>
                      <a:pPr algn="ctr">
                        <a:lnSpc>
                          <a:spcPct val="115000"/>
                        </a:lnSpc>
                        <a:spcAft>
                          <a:spcPts val="0"/>
                        </a:spcAft>
                      </a:pPr>
                      <a:r>
                        <a:rPr lang="en-US" sz="1600" dirty="0">
                          <a:effectLst/>
                        </a:rPr>
                        <a:t>0</a:t>
                      </a:r>
                      <a:endParaRPr lang="en-US" sz="1600" dirty="0">
                        <a:effectLst/>
                        <a:latin typeface="Calibri"/>
                        <a:ea typeface="Calibri"/>
                        <a:cs typeface="Arial"/>
                      </a:endParaRPr>
                    </a:p>
                  </a:txBody>
                  <a:tcPr marL="68580" marR="68580" marT="0" marB="0" anchor="b"/>
                </a:tc>
                <a:tc>
                  <a:txBody>
                    <a:bodyPr/>
                    <a:lstStyle/>
                    <a:p>
                      <a:pPr algn="ctr">
                        <a:lnSpc>
                          <a:spcPct val="115000"/>
                        </a:lnSpc>
                        <a:spcAft>
                          <a:spcPts val="0"/>
                        </a:spcAft>
                      </a:pPr>
                      <a:r>
                        <a:rPr lang="en-US" sz="1600" dirty="0">
                          <a:effectLst/>
                        </a:rPr>
                        <a:t>0.4</a:t>
                      </a:r>
                      <a:endParaRPr lang="en-US" sz="1600" dirty="0">
                        <a:effectLst/>
                        <a:latin typeface="Calibri"/>
                        <a:ea typeface="Calibri"/>
                        <a:cs typeface="Arial"/>
                      </a:endParaRPr>
                    </a:p>
                  </a:txBody>
                  <a:tcPr marL="68580" marR="68580" marT="0" marB="0" anchor="b"/>
                </a:tc>
                <a:tc>
                  <a:txBody>
                    <a:bodyPr/>
                    <a:lstStyle/>
                    <a:p>
                      <a:pPr algn="ctr">
                        <a:lnSpc>
                          <a:spcPct val="115000"/>
                        </a:lnSpc>
                        <a:spcAft>
                          <a:spcPts val="0"/>
                        </a:spcAft>
                      </a:pPr>
                      <a:r>
                        <a:rPr lang="en-US" sz="1600" dirty="0">
                          <a:effectLst/>
                        </a:rPr>
                        <a:t>0.8</a:t>
                      </a:r>
                      <a:endParaRPr lang="en-US" sz="1600" dirty="0">
                        <a:effectLst/>
                        <a:latin typeface="Calibri"/>
                        <a:ea typeface="Calibri"/>
                        <a:cs typeface="Arial"/>
                      </a:endParaRPr>
                    </a:p>
                  </a:txBody>
                  <a:tcPr marL="68580" marR="68580" marT="0" marB="0" anchor="b"/>
                </a:tc>
                <a:tc>
                  <a:txBody>
                    <a:bodyPr/>
                    <a:lstStyle/>
                    <a:p>
                      <a:pPr algn="ctr">
                        <a:lnSpc>
                          <a:spcPct val="115000"/>
                        </a:lnSpc>
                        <a:spcAft>
                          <a:spcPts val="0"/>
                        </a:spcAft>
                      </a:pPr>
                      <a:r>
                        <a:rPr lang="en-US" sz="1600" dirty="0">
                          <a:effectLst/>
                        </a:rPr>
                        <a:t>0.4</a:t>
                      </a:r>
                      <a:endParaRPr lang="en-US" sz="1600" dirty="0">
                        <a:effectLst/>
                        <a:latin typeface="Calibri"/>
                        <a:ea typeface="Calibri"/>
                        <a:cs typeface="Arial"/>
                      </a:endParaRPr>
                    </a:p>
                  </a:txBody>
                  <a:tcPr marL="68580" marR="68580" marT="0" marB="0" anchor="b"/>
                </a:tc>
                <a:tc>
                  <a:txBody>
                    <a:bodyPr/>
                    <a:lstStyle/>
                    <a:p>
                      <a:pPr algn="ctr">
                        <a:lnSpc>
                          <a:spcPct val="115000"/>
                        </a:lnSpc>
                        <a:spcAft>
                          <a:spcPts val="0"/>
                        </a:spcAft>
                      </a:pPr>
                      <a:r>
                        <a:rPr lang="en-US" sz="1600" dirty="0">
                          <a:effectLst/>
                        </a:rPr>
                        <a:t>0.4</a:t>
                      </a:r>
                      <a:endParaRPr lang="en-US" sz="1600" dirty="0">
                        <a:effectLst/>
                        <a:latin typeface="Calibri"/>
                        <a:ea typeface="Calibri"/>
                        <a:cs typeface="Arial"/>
                      </a:endParaRPr>
                    </a:p>
                  </a:txBody>
                  <a:tcPr marL="68580" marR="68580" marT="0" marB="0" anchor="b"/>
                </a:tc>
                <a:tc>
                  <a:txBody>
                    <a:bodyPr/>
                    <a:lstStyle/>
                    <a:p>
                      <a:pPr algn="ctr">
                        <a:lnSpc>
                          <a:spcPct val="115000"/>
                        </a:lnSpc>
                        <a:spcAft>
                          <a:spcPts val="0"/>
                        </a:spcAft>
                      </a:pPr>
                      <a:r>
                        <a:rPr lang="en-US" sz="1600" dirty="0">
                          <a:effectLst/>
                        </a:rPr>
                        <a:t>0.9</a:t>
                      </a:r>
                      <a:endParaRPr lang="en-US" sz="1600" dirty="0">
                        <a:effectLst/>
                        <a:latin typeface="Calibri"/>
                        <a:ea typeface="Calibri"/>
                        <a:cs typeface="Arial"/>
                      </a:endParaRPr>
                    </a:p>
                  </a:txBody>
                  <a:tcPr marL="68580" marR="68580" marT="0" marB="0" anchor="b"/>
                </a:tc>
                <a:tc>
                  <a:txBody>
                    <a:bodyPr/>
                    <a:lstStyle/>
                    <a:p>
                      <a:pPr algn="ctr">
                        <a:lnSpc>
                          <a:spcPct val="115000"/>
                        </a:lnSpc>
                        <a:spcAft>
                          <a:spcPts val="0"/>
                        </a:spcAft>
                      </a:pPr>
                      <a:r>
                        <a:rPr lang="en-US" sz="1600" dirty="0">
                          <a:effectLst/>
                        </a:rPr>
                        <a:t>1.4</a:t>
                      </a:r>
                      <a:endParaRPr lang="en-US" sz="1600" dirty="0">
                        <a:effectLst/>
                        <a:latin typeface="Calibri"/>
                        <a:ea typeface="Calibri"/>
                        <a:cs typeface="Arial"/>
                      </a:endParaRPr>
                    </a:p>
                  </a:txBody>
                  <a:tcPr marL="68580" marR="68580" marT="0" marB="0" anchor="b"/>
                </a:tc>
              </a:tr>
            </a:tbl>
          </a:graphicData>
        </a:graphic>
      </p:graphicFrame>
    </p:spTree>
    <p:extLst>
      <p:ext uri="{BB962C8B-B14F-4D97-AF65-F5344CB8AC3E}">
        <p14:creationId xmlns:p14="http://schemas.microsoft.com/office/powerpoint/2010/main" val="3533200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Autofit/>
          </a:bodyPr>
          <a:lstStyle/>
          <a:p>
            <a:pPr algn="just"/>
            <a:r>
              <a:rPr lang="en-US" sz="3200" dirty="0"/>
              <a:t>From figure; break point is 2 mg/l</a:t>
            </a:r>
            <a:br>
              <a:rPr lang="en-US" sz="3200" dirty="0"/>
            </a:br>
            <a:r>
              <a:rPr lang="en-US" sz="3200" dirty="0"/>
              <a:t>To get 0.75 mg/l from available chlorine; </a:t>
            </a:r>
            <a:br>
              <a:rPr lang="en-US" sz="3200" dirty="0"/>
            </a:br>
            <a:r>
              <a:rPr lang="en-US" sz="3200" dirty="0"/>
              <a:t>Then chlorine dose required = 2+ 0.75 = 2.75 mg/l</a:t>
            </a:r>
            <a:br>
              <a:rPr lang="en-US" sz="3200" dirty="0"/>
            </a:br>
            <a:endParaRPr lang="ar-IQ" sz="3200" dirty="0"/>
          </a:p>
        </p:txBody>
      </p:sp>
      <p:graphicFrame>
        <p:nvGraphicFramePr>
          <p:cNvPr id="4" name="Chart 3"/>
          <p:cNvGraphicFramePr/>
          <p:nvPr>
            <p:extLst>
              <p:ext uri="{D42A27DB-BD31-4B8C-83A1-F6EECF244321}">
                <p14:modId xmlns:p14="http://schemas.microsoft.com/office/powerpoint/2010/main" val="1577240712"/>
              </p:ext>
            </p:extLst>
          </p:nvPr>
        </p:nvGraphicFramePr>
        <p:xfrm>
          <a:off x="609600" y="2133601"/>
          <a:ext cx="8001000" cy="4191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92643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14:m>
                  <m:oMath xmlns:m="http://schemas.openxmlformats.org/officeDocument/2006/math">
                    <m:func>
                      <m:funcPr>
                        <m:ctrlPr>
                          <a:rPr lang="en-US" i="1"/>
                        </m:ctrlPr>
                      </m:funcPr>
                      <m:fName>
                        <m:r>
                          <m:rPr>
                            <m:sty m:val="p"/>
                          </m:rPr>
                          <a:rPr lang="en-US"/>
                          <m:t>ln</m:t>
                        </m:r>
                      </m:fName>
                      <m:e>
                        <m:f>
                          <m:fPr>
                            <m:ctrlPr>
                              <a:rPr lang="en-US" i="1"/>
                            </m:ctrlPr>
                          </m:fPr>
                          <m:num>
                            <m:r>
                              <a:rPr lang="en-US" i="1"/>
                              <m:t>𝑁</m:t>
                            </m:r>
                          </m:num>
                          <m:den>
                            <m:sSub>
                              <m:sSubPr>
                                <m:ctrlPr>
                                  <a:rPr lang="en-US" i="1"/>
                                </m:ctrlPr>
                              </m:sSubPr>
                              <m:e>
                                <m:r>
                                  <a:rPr lang="en-US" i="1"/>
                                  <m:t>𝑁</m:t>
                                </m:r>
                              </m:e>
                              <m:sub>
                                <m:r>
                                  <a:rPr lang="en-US" i="1"/>
                                  <m:t>𝑜</m:t>
                                </m:r>
                              </m:sub>
                            </m:sSub>
                          </m:den>
                        </m:f>
                      </m:e>
                    </m:func>
                    <m:r>
                      <a:rPr lang="en-US" i="1"/>
                      <m:t>= −</m:t>
                    </m:r>
                    <m:r>
                      <a:rPr lang="en-US" i="1"/>
                      <m:t>𝐾</m:t>
                    </m:r>
                    <m:r>
                      <a:rPr lang="en-US" i="1"/>
                      <m:t>.</m:t>
                    </m:r>
                    <m:r>
                      <a:rPr lang="en-US" i="1"/>
                      <m:t>𝑡</m:t>
                    </m:r>
                  </m:oMath>
                </a14:m>
                <a:endParaRPr lang="ar-IQ"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a:stretch>
              </a:blipFill>
            </p:spPr>
            <p:txBody>
              <a:bodyPr/>
              <a:lstStyle/>
              <a:p>
                <a:r>
                  <a:rPr lang="ar-IQ">
                    <a:noFill/>
                  </a:rPr>
                  <a:t> </a:t>
                </a:r>
              </a:p>
            </p:txBody>
          </p:sp>
        </mc:Fallback>
      </mc:AlternateContent>
      <p:sp>
        <p:nvSpPr>
          <p:cNvPr id="4" name="Rectangle 3"/>
          <p:cNvSpPr/>
          <p:nvPr/>
        </p:nvSpPr>
        <p:spPr>
          <a:xfrm>
            <a:off x="914400" y="3094672"/>
            <a:ext cx="7543800" cy="1631216"/>
          </a:xfrm>
          <a:prstGeom prst="rect">
            <a:avLst/>
          </a:prstGeom>
        </p:spPr>
        <p:txBody>
          <a:bodyPr wrap="square">
            <a:spAutoFit/>
          </a:bodyPr>
          <a:lstStyle/>
          <a:p>
            <a:r>
              <a:rPr lang="en-US" sz="2000" dirty="0"/>
              <a:t>Where:</a:t>
            </a:r>
          </a:p>
          <a:p>
            <a:r>
              <a:rPr lang="en-US" sz="2000" dirty="0"/>
              <a:t>C: the concentration of disinfectant</a:t>
            </a:r>
          </a:p>
          <a:p>
            <a:r>
              <a:rPr lang="en-US" sz="2000" dirty="0"/>
              <a:t>N: concentration of organisms</a:t>
            </a:r>
          </a:p>
          <a:p>
            <a:r>
              <a:rPr lang="en-US" sz="2000" dirty="0"/>
              <a:t>K: Chick’s law rate constant, 1/time </a:t>
            </a:r>
          </a:p>
          <a:p>
            <a:r>
              <a:rPr lang="en-US" sz="2000" dirty="0"/>
              <a:t>t: time, second</a:t>
            </a:r>
          </a:p>
        </p:txBody>
      </p:sp>
    </p:spTree>
    <p:extLst>
      <p:ext uri="{BB962C8B-B14F-4D97-AF65-F5344CB8AC3E}">
        <p14:creationId xmlns:p14="http://schemas.microsoft.com/office/powerpoint/2010/main" val="14449663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a:xfrm>
                <a:off x="487017" y="367748"/>
                <a:ext cx="8229600" cy="2743200"/>
              </a:xfrm>
            </p:spPr>
            <p:txBody>
              <a:bodyPr>
                <a:noAutofit/>
              </a:bodyPr>
              <a:lstStyle/>
              <a:p>
                <a:pPr>
                  <a:lnSpc>
                    <a:spcPct val="115000"/>
                  </a:lnSpc>
                  <a:spcAft>
                    <a:spcPts val="0"/>
                  </a:spcAft>
                </a:pPr>
                <a:r>
                  <a:rPr lang="en-US" sz="2800" dirty="0" smtClean="0"/>
                  <a:t/>
                </a:r>
                <a:br>
                  <a:rPr lang="en-US" sz="2800" dirty="0" smtClean="0"/>
                </a:br>
                <a:r>
                  <a:rPr lang="en-US" sz="2800" dirty="0"/>
                  <a:t/>
                </a:r>
                <a:br>
                  <a:rPr lang="en-US" sz="2800" dirty="0"/>
                </a:br>
                <a:r>
                  <a:rPr lang="en-US" sz="2800" dirty="0" smtClean="0"/>
                  <a:t/>
                </a:r>
                <a:br>
                  <a:rPr lang="en-US" sz="2800" dirty="0" smtClean="0"/>
                </a:br>
                <a:r>
                  <a:rPr lang="en-US" sz="2800" dirty="0"/>
                  <a:t/>
                </a:r>
                <a:br>
                  <a:rPr lang="en-US" sz="2800" dirty="0"/>
                </a:br>
                <a:r>
                  <a:rPr lang="en-US" sz="2800" dirty="0" smtClean="0"/>
                  <a:t/>
                </a:r>
                <a:br>
                  <a:rPr lang="en-US" sz="2800" dirty="0" smtClean="0"/>
                </a:br>
                <a:r>
                  <a:rPr lang="en-US" sz="2800" dirty="0" smtClean="0"/>
                  <a:t> </a:t>
                </a:r>
                <a:r>
                  <a:rPr lang="en-US" sz="2800" b="1" dirty="0" smtClean="0">
                    <a:latin typeface="Times New Roman"/>
                    <a:ea typeface="Calibri"/>
                    <a:cs typeface="Arial"/>
                  </a:rPr>
                  <a:t>Example </a:t>
                </a:r>
                <a:r>
                  <a:rPr lang="en-US" sz="2800" b="1" dirty="0">
                    <a:latin typeface="Times New Roman"/>
                    <a:ea typeface="Calibri"/>
                    <a:cs typeface="Arial"/>
                  </a:rPr>
                  <a:t>3</a:t>
                </a:r>
                <a:r>
                  <a:rPr lang="en-US" sz="2800" dirty="0">
                    <a:latin typeface="Times New Roman"/>
                    <a:ea typeface="Calibri"/>
                    <a:cs typeface="Arial"/>
                  </a:rPr>
                  <a:t>:</a:t>
                </a:r>
                <a:r>
                  <a:rPr lang="en-US" sz="2800" dirty="0">
                    <a:ea typeface="Calibri"/>
                    <a:cs typeface="Arial"/>
                  </a:rPr>
                  <a:t/>
                </a:r>
                <a:br>
                  <a:rPr lang="en-US" sz="2800" dirty="0">
                    <a:ea typeface="Calibri"/>
                    <a:cs typeface="Arial"/>
                  </a:rPr>
                </a:br>
                <a:r>
                  <a:rPr lang="en-US" sz="2800" dirty="0">
                    <a:latin typeface="Times New Roman"/>
                    <a:ea typeface="Calibri"/>
                    <a:cs typeface="Arial"/>
                  </a:rPr>
                  <a:t>Calculate the remaining percentage of pathogens after 1 minute of disinfection with K=0.046/min, use Chick’s Law</a:t>
                </a:r>
                <a:r>
                  <a:rPr lang="en-US" sz="2800" dirty="0" smtClean="0">
                    <a:latin typeface="Times New Roman"/>
                    <a:ea typeface="Calibri"/>
                    <a:cs typeface="Arial"/>
                  </a:rPr>
                  <a:t>.</a:t>
                </a:r>
                <a:r>
                  <a:rPr lang="en-US" sz="2800" i="1" dirty="0" smtClean="0"/>
                  <a:t/>
                </a:r>
                <a:br>
                  <a:rPr lang="en-US" sz="2800" i="1" dirty="0" smtClean="0"/>
                </a:br>
                <a:r>
                  <a:rPr lang="en-US" sz="2800" i="1" dirty="0" smtClean="0"/>
                  <a:t/>
                </a:r>
                <a:br>
                  <a:rPr lang="en-US" sz="2800" i="1" dirty="0" smtClean="0"/>
                </a:br>
                <a14:m>
                  <m:oMathPara xmlns:m="http://schemas.openxmlformats.org/officeDocument/2006/math">
                    <m:oMathParaPr>
                      <m:jc m:val="centerGroup"/>
                    </m:oMathParaPr>
                    <m:oMath xmlns:m="http://schemas.openxmlformats.org/officeDocument/2006/math">
                      <m:func>
                        <m:funcPr>
                          <m:ctrlPr>
                            <a:rPr lang="en-US" sz="2800" i="1"/>
                          </m:ctrlPr>
                        </m:funcPr>
                        <m:fName>
                          <m:r>
                            <m:rPr>
                              <m:sty m:val="p"/>
                            </m:rPr>
                            <a:rPr lang="en-US" sz="2800"/>
                            <m:t>ln</m:t>
                          </m:r>
                        </m:fName>
                        <m:e>
                          <m:f>
                            <m:fPr>
                              <m:ctrlPr>
                                <a:rPr lang="en-US" sz="2800" i="1"/>
                              </m:ctrlPr>
                            </m:fPr>
                            <m:num>
                              <m:r>
                                <a:rPr lang="en-US" sz="2800" i="1"/>
                                <m:t>𝑁</m:t>
                              </m:r>
                            </m:num>
                            <m:den>
                              <m:sSub>
                                <m:sSubPr>
                                  <m:ctrlPr>
                                    <a:rPr lang="en-US" sz="2800" i="1"/>
                                  </m:ctrlPr>
                                </m:sSubPr>
                                <m:e>
                                  <m:r>
                                    <a:rPr lang="en-US" sz="2800" i="1"/>
                                    <m:t>𝑁</m:t>
                                  </m:r>
                                </m:e>
                                <m:sub>
                                  <m:r>
                                    <a:rPr lang="en-US" sz="2800" i="1"/>
                                    <m:t>𝑜</m:t>
                                  </m:r>
                                </m:sub>
                              </m:sSub>
                            </m:den>
                          </m:f>
                        </m:e>
                      </m:func>
                      <m:r>
                        <a:rPr lang="en-US" sz="2800" i="1"/>
                        <m:t>= −</m:t>
                      </m:r>
                      <m:r>
                        <a:rPr lang="en-US" sz="2800" i="1"/>
                        <m:t>𝐾</m:t>
                      </m:r>
                      <m:r>
                        <a:rPr lang="en-US" sz="2800" i="1"/>
                        <m:t>.</m:t>
                      </m:r>
                      <m:r>
                        <a:rPr lang="en-US" sz="2800" i="1"/>
                        <m:t>𝑡</m:t>
                      </m:r>
                    </m:oMath>
                  </m:oMathPara>
                </a14:m>
                <a:r>
                  <a:rPr lang="en-US" sz="2800" dirty="0"/>
                  <a:t/>
                </a:r>
                <a:br>
                  <a:rPr lang="en-US" sz="2800" dirty="0"/>
                </a:br>
                <a:r>
                  <a:rPr lang="en-US" sz="2800" dirty="0"/>
                  <a:t> </a:t>
                </a:r>
                <a:br>
                  <a:rPr lang="en-US" sz="2800" dirty="0"/>
                </a:br>
                <a14:m>
                  <m:oMath xmlns:m="http://schemas.openxmlformats.org/officeDocument/2006/math">
                    <m:r>
                      <a:rPr lang="en-US" sz="2800" i="1"/>
                      <m:t>𝑁</m:t>
                    </m:r>
                  </m:oMath>
                </a14:m>
                <a:r>
                  <a:rPr lang="en-US" sz="2800" dirty="0"/>
                  <a:t> /</a:t>
                </a:r>
                <a14:m>
                  <m:oMath xmlns:m="http://schemas.openxmlformats.org/officeDocument/2006/math">
                    <m:sSub>
                      <m:sSubPr>
                        <m:ctrlPr>
                          <a:rPr lang="en-US" sz="2800" i="1"/>
                        </m:ctrlPr>
                      </m:sSubPr>
                      <m:e>
                        <m:r>
                          <a:rPr lang="en-US" sz="2800" i="1"/>
                          <m:t>𝑁</m:t>
                        </m:r>
                      </m:e>
                      <m:sub>
                        <m:r>
                          <a:rPr lang="en-US" sz="2800" i="1"/>
                          <m:t>𝑜</m:t>
                        </m:r>
                      </m:sub>
                    </m:sSub>
                  </m:oMath>
                </a14:m>
                <a:r>
                  <a:rPr lang="en-US" sz="2800" dirty="0"/>
                  <a:t> = </a:t>
                </a:r>
                <a:r>
                  <a:rPr lang="en-US" sz="2800" dirty="0" err="1"/>
                  <a:t>exp</a:t>
                </a:r>
                <a:r>
                  <a:rPr lang="en-US" sz="2800" dirty="0"/>
                  <a:t> (-k.t) = </a:t>
                </a:r>
                <a:r>
                  <a:rPr lang="en-US" sz="2800" dirty="0" err="1"/>
                  <a:t>exp</a:t>
                </a:r>
                <a:r>
                  <a:rPr lang="en-US" sz="2800" dirty="0"/>
                  <a:t> (-0.046/min×1 min) </a:t>
                </a:r>
                <a:br>
                  <a:rPr lang="en-US" sz="2800" dirty="0"/>
                </a:br>
                <a:r>
                  <a:rPr lang="en-US" sz="2800" dirty="0"/>
                  <a:t>N= 0.9550 *100 = 95.5%</a:t>
                </a:r>
                <a:br>
                  <a:rPr lang="en-US" sz="2800" dirty="0"/>
                </a:br>
                <a:endParaRPr lang="ar-IQ" sz="2800" dirty="0"/>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487017" y="367748"/>
                <a:ext cx="8229600" cy="2743200"/>
              </a:xfrm>
              <a:blipFill rotWithShape="1">
                <a:blip r:embed="rId2"/>
                <a:stretch>
                  <a:fillRect l="-815" t="-96000" r="-1852" b="-100000"/>
                </a:stretch>
              </a:blipFill>
            </p:spPr>
            <p:txBody>
              <a:bodyPr/>
              <a:lstStyle/>
              <a:p>
                <a:r>
                  <a:rPr lang="ar-IQ">
                    <a:noFill/>
                  </a:rPr>
                  <a:t> </a:t>
                </a:r>
              </a:p>
            </p:txBody>
          </p:sp>
        </mc:Fallback>
      </mc:AlternateContent>
    </p:spTree>
    <p:extLst>
      <p:ext uri="{BB962C8B-B14F-4D97-AF65-F5344CB8AC3E}">
        <p14:creationId xmlns:p14="http://schemas.microsoft.com/office/powerpoint/2010/main" val="3831530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4000" dirty="0"/>
              <a:t>Disinfection </a:t>
            </a:r>
            <a:endParaRPr lang="ar-IQ" sz="4000" dirty="0"/>
          </a:p>
        </p:txBody>
      </p:sp>
      <p:sp>
        <p:nvSpPr>
          <p:cNvPr id="3" name="Content Placeholder 2"/>
          <p:cNvSpPr>
            <a:spLocks noGrp="1"/>
          </p:cNvSpPr>
          <p:nvPr>
            <p:ph idx="1"/>
          </p:nvPr>
        </p:nvSpPr>
        <p:spPr/>
        <p:txBody>
          <a:bodyPr>
            <a:normAutofit fontScale="70000" lnSpcReduction="20000"/>
          </a:bodyPr>
          <a:lstStyle/>
          <a:p>
            <a:pPr marL="0" indent="0" algn="just">
              <a:buNone/>
            </a:pPr>
            <a:r>
              <a:rPr lang="en-US" dirty="0"/>
              <a:t>Water disinfection means the removal, deactivation or killing of pathogenic microorganisms. </a:t>
            </a:r>
            <a:r>
              <a:rPr lang="en-US" dirty="0" smtClean="0"/>
              <a:t>Drinking water disinfection </a:t>
            </a:r>
            <a:r>
              <a:rPr lang="en-US" dirty="0"/>
              <a:t>has decreased the number of outbreaks of </a:t>
            </a:r>
            <a:r>
              <a:rPr lang="en-US" dirty="0" smtClean="0"/>
              <a:t>waterborne diseases, </a:t>
            </a:r>
            <a:r>
              <a:rPr lang="en-US" dirty="0"/>
              <a:t>such </a:t>
            </a:r>
            <a:r>
              <a:rPr lang="en-US" dirty="0" smtClean="0"/>
              <a:t>as cholera and typhoid. </a:t>
            </a:r>
            <a:r>
              <a:rPr lang="en-US" dirty="0"/>
              <a:t>Disinfectants should not only kill microorganisms. Disinfectants must also have a residual effect, which means that they remain active in the water after disinfection. A disinfectant should prevent pathogenic microorganisms from growing in the plumbing after disinfection. Disinfection has been practiced for destruction of pathogenic organisms, more particularly, bacteria of intestinal origin. The survival time of pathogenic organisms depends upon temperature, pH, oxygen and nutrient supply and resistance to toxic influences. Water disinfection does not necessarily imply sterilization (complete destruction) of all living organisms. Disinfection is used to treat both domestic water and wastewater.</a:t>
            </a:r>
          </a:p>
          <a:p>
            <a:endParaRPr lang="ar-IQ" dirty="0"/>
          </a:p>
        </p:txBody>
      </p:sp>
    </p:spTree>
    <p:extLst>
      <p:ext uri="{BB962C8B-B14F-4D97-AF65-F5344CB8AC3E}">
        <p14:creationId xmlns:p14="http://schemas.microsoft.com/office/powerpoint/2010/main" val="662777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477000"/>
          </a:xfrm>
        </p:spPr>
        <p:txBody>
          <a:bodyPr>
            <a:normAutofit fontScale="77500" lnSpcReduction="20000"/>
          </a:bodyPr>
          <a:lstStyle/>
          <a:p>
            <a:pPr marL="0" indent="0">
              <a:buNone/>
            </a:pPr>
            <a:r>
              <a:rPr lang="en-US" dirty="0"/>
              <a:t>There are two types of disinfectants; chemical and physical:</a:t>
            </a:r>
          </a:p>
          <a:p>
            <a:pPr marL="0" indent="0">
              <a:buNone/>
            </a:pPr>
            <a:r>
              <a:rPr lang="en-US" dirty="0"/>
              <a:t> </a:t>
            </a:r>
          </a:p>
          <a:p>
            <a:pPr marL="0" indent="0">
              <a:buNone/>
            </a:pPr>
            <a:r>
              <a:rPr lang="en-US" dirty="0"/>
              <a:t>For chemical disinfection of water the following disinfectants can be used:</a:t>
            </a:r>
          </a:p>
          <a:p>
            <a:pPr lvl="0"/>
            <a:r>
              <a:rPr lang="en-US" dirty="0" smtClean="0"/>
              <a:t>Chlorine (Cl</a:t>
            </a:r>
            <a:r>
              <a:rPr lang="en-US" baseline="-25000" dirty="0" smtClean="0"/>
              <a:t>2</a:t>
            </a:r>
            <a:r>
              <a:rPr lang="en-US" dirty="0"/>
              <a:t>)</a:t>
            </a:r>
          </a:p>
          <a:p>
            <a:pPr lvl="0"/>
            <a:r>
              <a:rPr lang="en-US" dirty="0" smtClean="0"/>
              <a:t>Chlorine dioxide (ClO</a:t>
            </a:r>
            <a:r>
              <a:rPr lang="en-US" baseline="-25000" dirty="0" smtClean="0"/>
              <a:t>2</a:t>
            </a:r>
            <a:r>
              <a:rPr lang="en-US" dirty="0"/>
              <a:t>)</a:t>
            </a:r>
          </a:p>
          <a:p>
            <a:pPr lvl="0"/>
            <a:r>
              <a:rPr lang="en-US" dirty="0"/>
              <a:t>Hypo chlorite (</a:t>
            </a:r>
            <a:r>
              <a:rPr lang="en-US" dirty="0" err="1"/>
              <a:t>OCl</a:t>
            </a:r>
            <a:r>
              <a:rPr lang="en-US" baseline="30000" dirty="0"/>
              <a:t>-</a:t>
            </a:r>
            <a:r>
              <a:rPr lang="en-US" dirty="0"/>
              <a:t>)</a:t>
            </a:r>
          </a:p>
          <a:p>
            <a:pPr lvl="0"/>
            <a:r>
              <a:rPr lang="en-US" dirty="0" smtClean="0"/>
              <a:t>Ozone (O</a:t>
            </a:r>
            <a:r>
              <a:rPr lang="en-US" baseline="-25000" dirty="0" smtClean="0"/>
              <a:t>3</a:t>
            </a:r>
            <a:r>
              <a:rPr lang="en-US" dirty="0"/>
              <a:t>)</a:t>
            </a:r>
          </a:p>
          <a:p>
            <a:pPr lvl="0"/>
            <a:r>
              <a:rPr lang="en-US" dirty="0"/>
              <a:t>Halogens: </a:t>
            </a:r>
            <a:r>
              <a:rPr lang="en-US" dirty="0" smtClean="0"/>
              <a:t>bromine (Br</a:t>
            </a:r>
            <a:r>
              <a:rPr lang="en-US" baseline="-25000" dirty="0" smtClean="0"/>
              <a:t>2</a:t>
            </a:r>
            <a:r>
              <a:rPr lang="en-US" dirty="0"/>
              <a:t>), </a:t>
            </a:r>
            <a:r>
              <a:rPr lang="en-US" dirty="0" err="1" smtClean="0"/>
              <a:t>iodene</a:t>
            </a:r>
            <a:r>
              <a:rPr lang="en-US" dirty="0" smtClean="0"/>
              <a:t> (I</a:t>
            </a:r>
            <a:r>
              <a:rPr lang="en-US" dirty="0"/>
              <a:t>)</a:t>
            </a:r>
          </a:p>
          <a:p>
            <a:pPr lvl="0"/>
            <a:r>
              <a:rPr lang="en-US" dirty="0"/>
              <a:t>Bromine chloride (</a:t>
            </a:r>
            <a:r>
              <a:rPr lang="en-US" dirty="0" err="1"/>
              <a:t>BrCl</a:t>
            </a:r>
            <a:r>
              <a:rPr lang="en-US" dirty="0"/>
              <a:t>)</a:t>
            </a:r>
          </a:p>
          <a:p>
            <a:pPr lvl="0"/>
            <a:r>
              <a:rPr lang="en-US" dirty="0"/>
              <a:t>Metals: </a:t>
            </a:r>
            <a:r>
              <a:rPr lang="en-US" dirty="0" smtClean="0"/>
              <a:t>copper (Cu</a:t>
            </a:r>
            <a:r>
              <a:rPr lang="en-US" baseline="30000" dirty="0" smtClean="0"/>
              <a:t>2</a:t>
            </a:r>
            <a:r>
              <a:rPr lang="en-US" baseline="30000" dirty="0"/>
              <a:t>+</a:t>
            </a:r>
            <a:r>
              <a:rPr lang="en-US" dirty="0"/>
              <a:t>), </a:t>
            </a:r>
            <a:r>
              <a:rPr lang="en-US" dirty="0" smtClean="0"/>
              <a:t>silver (Ag</a:t>
            </a:r>
            <a:r>
              <a:rPr lang="en-US" baseline="30000" dirty="0"/>
              <a:t>+</a:t>
            </a:r>
            <a:r>
              <a:rPr lang="en-US" dirty="0"/>
              <a:t>)</a:t>
            </a:r>
          </a:p>
          <a:p>
            <a:pPr lvl="0"/>
            <a:r>
              <a:rPr lang="en-US" dirty="0"/>
              <a:t>Calcium permanganate (KMnO</a:t>
            </a:r>
            <a:r>
              <a:rPr lang="en-US" baseline="-25000" dirty="0"/>
              <a:t>4</a:t>
            </a:r>
            <a:r>
              <a:rPr lang="en-US" dirty="0"/>
              <a:t>)</a:t>
            </a:r>
          </a:p>
          <a:p>
            <a:pPr lvl="0"/>
            <a:r>
              <a:rPr lang="en-US" dirty="0"/>
              <a:t>Phenols</a:t>
            </a:r>
          </a:p>
          <a:p>
            <a:pPr lvl="0"/>
            <a:r>
              <a:rPr lang="en-US" dirty="0"/>
              <a:t>Alcohols</a:t>
            </a:r>
          </a:p>
          <a:p>
            <a:pPr lvl="0"/>
            <a:r>
              <a:rPr lang="en-US" dirty="0"/>
              <a:t>Soaps and detergents</a:t>
            </a:r>
          </a:p>
          <a:p>
            <a:pPr lvl="0"/>
            <a:r>
              <a:rPr lang="en-US" dirty="0"/>
              <a:t>Hydrogen peroxide</a:t>
            </a:r>
          </a:p>
          <a:p>
            <a:pPr lvl="0"/>
            <a:r>
              <a:rPr lang="en-US" dirty="0"/>
              <a:t>Several acids and bases</a:t>
            </a:r>
          </a:p>
          <a:p>
            <a:endParaRPr lang="ar-IQ" dirty="0"/>
          </a:p>
        </p:txBody>
      </p:sp>
    </p:spTree>
    <p:extLst>
      <p:ext uri="{BB962C8B-B14F-4D97-AF65-F5344CB8AC3E}">
        <p14:creationId xmlns:p14="http://schemas.microsoft.com/office/powerpoint/2010/main" val="136984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For physical disinfection of water the following disinfectants can be used: </a:t>
            </a:r>
            <a:endParaRPr lang="ar-IQ" sz="3600" dirty="0"/>
          </a:p>
        </p:txBody>
      </p:sp>
      <p:sp>
        <p:nvSpPr>
          <p:cNvPr id="3" name="Content Placeholder 2"/>
          <p:cNvSpPr>
            <a:spLocks noGrp="1"/>
          </p:cNvSpPr>
          <p:nvPr>
            <p:ph idx="1"/>
          </p:nvPr>
        </p:nvSpPr>
        <p:spPr/>
        <p:txBody>
          <a:bodyPr>
            <a:normAutofit/>
          </a:bodyPr>
          <a:lstStyle/>
          <a:p>
            <a:pPr lvl="0"/>
            <a:endParaRPr lang="en-US" dirty="0" smtClean="0"/>
          </a:p>
          <a:p>
            <a:pPr lvl="0"/>
            <a:r>
              <a:rPr lang="en-US" dirty="0" smtClean="0"/>
              <a:t>Ultraviolet light(UV</a:t>
            </a:r>
            <a:r>
              <a:rPr lang="en-US" dirty="0"/>
              <a:t>)</a:t>
            </a:r>
          </a:p>
          <a:p>
            <a:pPr lvl="0"/>
            <a:r>
              <a:rPr lang="en-US" dirty="0"/>
              <a:t>Electronic radiation</a:t>
            </a:r>
          </a:p>
          <a:p>
            <a:pPr lvl="0"/>
            <a:r>
              <a:rPr lang="en-US" dirty="0"/>
              <a:t>Gamma rays</a:t>
            </a:r>
          </a:p>
          <a:p>
            <a:pPr lvl="0"/>
            <a:r>
              <a:rPr lang="en-US" dirty="0"/>
              <a:t>Sounds</a:t>
            </a:r>
          </a:p>
          <a:p>
            <a:pPr lvl="0"/>
            <a:r>
              <a:rPr lang="en-US" dirty="0"/>
              <a:t>Heat</a:t>
            </a:r>
          </a:p>
          <a:p>
            <a:pPr lvl="0"/>
            <a:r>
              <a:rPr lang="en-US" dirty="0" smtClean="0"/>
              <a:t>Pressure</a:t>
            </a:r>
            <a:endParaRPr lang="ar-IQ" dirty="0"/>
          </a:p>
        </p:txBody>
      </p:sp>
    </p:spTree>
    <p:extLst>
      <p:ext uri="{BB962C8B-B14F-4D97-AF65-F5344CB8AC3E}">
        <p14:creationId xmlns:p14="http://schemas.microsoft.com/office/powerpoint/2010/main" val="106390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The characteristic of a good disinfectant are</a:t>
            </a:r>
            <a:r>
              <a:rPr lang="en-US" sz="3600" dirty="0" smtClean="0"/>
              <a:t>:</a:t>
            </a:r>
            <a:endParaRPr lang="ar-IQ" sz="3600" dirty="0"/>
          </a:p>
        </p:txBody>
      </p:sp>
      <p:sp>
        <p:nvSpPr>
          <p:cNvPr id="3" name="Content Placeholder 2"/>
          <p:cNvSpPr>
            <a:spLocks noGrp="1"/>
          </p:cNvSpPr>
          <p:nvPr>
            <p:ph idx="1"/>
          </p:nvPr>
        </p:nvSpPr>
        <p:spPr/>
        <p:txBody>
          <a:bodyPr>
            <a:normAutofit/>
          </a:bodyPr>
          <a:lstStyle/>
          <a:p>
            <a:pPr lvl="0"/>
            <a:r>
              <a:rPr lang="en-US" dirty="0" smtClean="0"/>
              <a:t>Effective </a:t>
            </a:r>
            <a:r>
              <a:rPr lang="en-US" dirty="0"/>
              <a:t>kill of pathogenic microorganisms</a:t>
            </a:r>
          </a:p>
          <a:p>
            <a:pPr lvl="0"/>
            <a:r>
              <a:rPr lang="en-US" dirty="0"/>
              <a:t>Nontoxic to humans or domestic animals</a:t>
            </a:r>
          </a:p>
          <a:p>
            <a:pPr lvl="0"/>
            <a:r>
              <a:rPr lang="en-US" dirty="0"/>
              <a:t>Nontoxic to fish and other aquatic species</a:t>
            </a:r>
          </a:p>
          <a:p>
            <a:pPr lvl="0"/>
            <a:r>
              <a:rPr lang="en-US" dirty="0"/>
              <a:t>Easy and safe to store , transport and dispense</a:t>
            </a:r>
          </a:p>
          <a:p>
            <a:pPr lvl="0"/>
            <a:r>
              <a:rPr lang="en-US" dirty="0"/>
              <a:t>Low cost</a:t>
            </a:r>
          </a:p>
          <a:p>
            <a:r>
              <a:rPr lang="en-US" dirty="0"/>
              <a:t>Easy and reliable analysis in </a:t>
            </a:r>
            <a:r>
              <a:rPr lang="en-US" dirty="0" smtClean="0"/>
              <a:t>water</a:t>
            </a:r>
          </a:p>
          <a:p>
            <a:pPr lvl="0"/>
            <a:r>
              <a:rPr lang="en-US" dirty="0"/>
              <a:t>Provides residual protection in drinking water</a:t>
            </a:r>
          </a:p>
          <a:p>
            <a:endParaRPr lang="ar-IQ" dirty="0"/>
          </a:p>
          <a:p>
            <a:endParaRPr lang="ar-IQ" dirty="0"/>
          </a:p>
        </p:txBody>
      </p:sp>
    </p:spTree>
    <p:extLst>
      <p:ext uri="{BB962C8B-B14F-4D97-AF65-F5344CB8AC3E}">
        <p14:creationId xmlns:p14="http://schemas.microsoft.com/office/powerpoint/2010/main" val="4162916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US" sz="3600" dirty="0"/>
              <a:t>Chlorine (Cl</a:t>
            </a:r>
            <a:r>
              <a:rPr lang="en-US" sz="3600" baseline="-25000" dirty="0"/>
              <a:t>2</a:t>
            </a:r>
            <a:r>
              <a:rPr lang="en-US" sz="3600" dirty="0" smtClean="0"/>
              <a:t>)</a:t>
            </a:r>
            <a:endParaRPr lang="ar-IQ" sz="3600" dirty="0"/>
          </a:p>
        </p:txBody>
      </p:sp>
      <p:sp>
        <p:nvSpPr>
          <p:cNvPr id="3" name="Content Placeholder 2"/>
          <p:cNvSpPr>
            <a:spLocks noGrp="1"/>
          </p:cNvSpPr>
          <p:nvPr>
            <p:ph idx="1"/>
          </p:nvPr>
        </p:nvSpPr>
        <p:spPr>
          <a:xfrm>
            <a:off x="457200" y="914400"/>
            <a:ext cx="8229600" cy="5638800"/>
          </a:xfrm>
        </p:spPr>
        <p:txBody>
          <a:bodyPr>
            <a:normAutofit lnSpcReduction="10000"/>
          </a:bodyPr>
          <a:lstStyle/>
          <a:p>
            <a:pPr marL="0" indent="0" algn="just">
              <a:buNone/>
            </a:pPr>
            <a:r>
              <a:rPr lang="en-US" dirty="0" smtClean="0"/>
              <a:t>Chlorination </a:t>
            </a:r>
            <a:r>
              <a:rPr lang="en-US" dirty="0"/>
              <a:t>is commonly used for disinfection. Chlorine can be added as a gas or as a liquid. If it is added to the water as a gas, it is stored as a liquid, which vaporizes around -31°F. Liquid chlorine is the primary form used since it is less expensive than calcium hypochlorite solid (</a:t>
            </a:r>
            <a:r>
              <a:rPr lang="en-US" dirty="0" err="1" smtClean="0"/>
              <a:t>Ca</a:t>
            </a:r>
            <a:r>
              <a:rPr lang="en-US" dirty="0" smtClean="0"/>
              <a:t>(</a:t>
            </a:r>
            <a:r>
              <a:rPr lang="en-US" dirty="0" err="1" smtClean="0"/>
              <a:t>OCl</a:t>
            </a:r>
            <a:r>
              <a:rPr lang="en-US" dirty="0" smtClean="0"/>
              <a:t>)</a:t>
            </a:r>
            <a:r>
              <a:rPr lang="en-US" baseline="-25000" dirty="0" smtClean="0"/>
              <a:t>2</a:t>
            </a:r>
            <a:r>
              <a:rPr lang="en-US" dirty="0"/>
              <a:t>) and sodium hypochlorite (</a:t>
            </a:r>
            <a:r>
              <a:rPr lang="en-US" dirty="0" err="1"/>
              <a:t>NaOCI</a:t>
            </a:r>
            <a:r>
              <a:rPr lang="en-US" dirty="0"/>
              <a:t>). When chlorine gas dissolves in water, it forms hydrochloric acid (</a:t>
            </a:r>
            <a:r>
              <a:rPr lang="en-US" dirty="0" err="1"/>
              <a:t>HCl</a:t>
            </a:r>
            <a:r>
              <a:rPr lang="en-US" dirty="0"/>
              <a:t>) and </a:t>
            </a:r>
            <a:r>
              <a:rPr lang="en-US" dirty="0" err="1"/>
              <a:t>hypochlorous</a:t>
            </a:r>
            <a:r>
              <a:rPr lang="en-US" dirty="0"/>
              <a:t> acid (</a:t>
            </a:r>
            <a:r>
              <a:rPr lang="en-US" dirty="0" err="1"/>
              <a:t>HOCl</a:t>
            </a:r>
            <a:r>
              <a:rPr lang="en-US" dirty="0"/>
              <a:t>). Chlorine is corrosive and toxic. Special safety and handling procedures must be followed with its use.</a:t>
            </a:r>
          </a:p>
          <a:p>
            <a:pPr algn="just"/>
            <a:endParaRPr lang="ar-IQ" dirty="0"/>
          </a:p>
        </p:txBody>
      </p:sp>
    </p:spTree>
    <p:extLst>
      <p:ext uri="{BB962C8B-B14F-4D97-AF65-F5344CB8AC3E}">
        <p14:creationId xmlns:p14="http://schemas.microsoft.com/office/powerpoint/2010/main" val="2367493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10200"/>
          </a:xfrm>
        </p:spPr>
        <p:txBody>
          <a:bodyPr>
            <a:normAutofit fontScale="70000" lnSpcReduction="20000"/>
          </a:bodyPr>
          <a:lstStyle/>
          <a:p>
            <a:pPr algn="just"/>
            <a:r>
              <a:rPr lang="en-US" dirty="0"/>
              <a:t>Chlorine is shipped in liquid form, in pressurized steel cylinders ranging in size. The moist gas is corrosive and so all piping and dosing equipment must be nonmetal or resistant to corrosion. Use of chlorine in various stages of treatment, and even in raw water collection and potable water distribution system, is common practice. Multiple or split chlorination schemes frequently enhance the efficiency of many other unit water treatment processes. In practice, the terms </a:t>
            </a:r>
            <a:r>
              <a:rPr lang="en-US" b="1" dirty="0"/>
              <a:t>plain-chlorination (simple chlorination</a:t>
            </a:r>
            <a:r>
              <a:rPr lang="en-US" dirty="0"/>
              <a:t>),</a:t>
            </a:r>
            <a:r>
              <a:rPr lang="en-US" i="1" dirty="0"/>
              <a:t> </a:t>
            </a:r>
            <a:r>
              <a:rPr lang="en-US" b="1" dirty="0"/>
              <a:t>pre-chlorination</a:t>
            </a:r>
            <a:r>
              <a:rPr lang="en-US" i="1" dirty="0"/>
              <a:t>, </a:t>
            </a:r>
            <a:r>
              <a:rPr lang="en-US" b="1" dirty="0"/>
              <a:t>post-chlorination</a:t>
            </a:r>
            <a:r>
              <a:rPr lang="en-US" dirty="0"/>
              <a:t>, and </a:t>
            </a:r>
            <a:r>
              <a:rPr lang="en-US" b="1" dirty="0"/>
              <a:t>re-chlorination</a:t>
            </a:r>
            <a:r>
              <a:rPr lang="en-US" i="1" dirty="0"/>
              <a:t> </a:t>
            </a:r>
            <a:r>
              <a:rPr lang="en-US" dirty="0"/>
              <a:t>are commonly used to specify the location at which chlorine is applied.</a:t>
            </a:r>
          </a:p>
          <a:p>
            <a:pPr algn="just"/>
            <a:r>
              <a:rPr lang="en-US" dirty="0"/>
              <a:t>Plain or </a:t>
            </a:r>
            <a:r>
              <a:rPr lang="en-US" b="1" dirty="0"/>
              <a:t>simple chlorination</a:t>
            </a:r>
            <a:r>
              <a:rPr lang="en-US" dirty="0"/>
              <a:t> represents the sole public health safeguard. It involves the application of chlorine to water that receives no other treatment. When applied to impounded or naturally elevated surface supplies. </a:t>
            </a:r>
            <a:r>
              <a:rPr lang="en-US" b="1" dirty="0"/>
              <a:t>Post chlorination</a:t>
            </a:r>
            <a:r>
              <a:rPr lang="en-US" dirty="0"/>
              <a:t> follows filtration for disinfection and for provision of free or combined residual chlorine in a part or the entire distribution system. </a:t>
            </a:r>
            <a:r>
              <a:rPr lang="en-US" b="1" dirty="0"/>
              <a:t>Re-chlorination</a:t>
            </a:r>
            <a:r>
              <a:rPr lang="en-US" dirty="0"/>
              <a:t> is common where the distribution system is long and complex and where the plant effluent residual is insufficient to control bacterial and algal re-growth.</a:t>
            </a:r>
          </a:p>
          <a:p>
            <a:endParaRPr lang="ar-IQ" dirty="0"/>
          </a:p>
        </p:txBody>
      </p:sp>
    </p:spTree>
    <p:extLst>
      <p:ext uri="{BB962C8B-B14F-4D97-AF65-F5344CB8AC3E}">
        <p14:creationId xmlns:p14="http://schemas.microsoft.com/office/powerpoint/2010/main" val="3751412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0"/>
            <a:ext cx="6781800" cy="6400800"/>
          </a:xfrm>
          <a:prstGeom prst="rect">
            <a:avLst/>
          </a:prstGeom>
          <a:noFill/>
          <a:ln>
            <a:noFill/>
          </a:ln>
        </p:spPr>
      </p:pic>
      <p:sp>
        <p:nvSpPr>
          <p:cNvPr id="5" name="Rectangle 4"/>
          <p:cNvSpPr/>
          <p:nvPr/>
        </p:nvSpPr>
        <p:spPr>
          <a:xfrm>
            <a:off x="2889808" y="6488668"/>
            <a:ext cx="3364383" cy="369332"/>
          </a:xfrm>
          <a:prstGeom prst="rect">
            <a:avLst/>
          </a:prstGeom>
        </p:spPr>
        <p:txBody>
          <a:bodyPr wrap="none">
            <a:spAutoFit/>
          </a:bodyPr>
          <a:lstStyle/>
          <a:p>
            <a:r>
              <a:rPr lang="en-US" dirty="0"/>
              <a:t>Figure 1: break point chlorination</a:t>
            </a:r>
            <a:r>
              <a:rPr lang="en-US" i="1" dirty="0"/>
              <a:t> </a:t>
            </a:r>
            <a:endParaRPr lang="en-US" dirty="0"/>
          </a:p>
        </p:txBody>
      </p:sp>
    </p:spTree>
    <p:extLst>
      <p:ext uri="{BB962C8B-B14F-4D97-AF65-F5344CB8AC3E}">
        <p14:creationId xmlns:p14="http://schemas.microsoft.com/office/powerpoint/2010/main" val="1349961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www.tpomag.com/images/uploads/gallery/25313/hpim8882__large.jpg"/>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19200"/>
            <a:ext cx="4419600" cy="3886200"/>
          </a:xfrm>
          <a:prstGeom prst="rect">
            <a:avLst/>
          </a:prstGeom>
          <a:noFill/>
          <a:ln>
            <a:noFill/>
          </a:ln>
        </p:spPr>
      </p:pic>
      <p:pic>
        <p:nvPicPr>
          <p:cNvPr id="5" name="Picture 4" descr="https://encrypted-tbn3.gstatic.com/images?q=tbn:ANd9GcRgtfUELgjZVbxhqXWLrkrR9Z_1UtFlD7WbxFcYPW_XsC5l5iTUvQ"/>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219200"/>
            <a:ext cx="4191000" cy="3886199"/>
          </a:xfrm>
          <a:prstGeom prst="rect">
            <a:avLst/>
          </a:prstGeom>
          <a:noFill/>
          <a:ln>
            <a:noFill/>
          </a:ln>
        </p:spPr>
      </p:pic>
      <p:sp>
        <p:nvSpPr>
          <p:cNvPr id="6" name="Rectangle 5"/>
          <p:cNvSpPr/>
          <p:nvPr/>
        </p:nvSpPr>
        <p:spPr>
          <a:xfrm>
            <a:off x="3248528" y="6488668"/>
            <a:ext cx="2646943" cy="369332"/>
          </a:xfrm>
          <a:prstGeom prst="rect">
            <a:avLst/>
          </a:prstGeom>
        </p:spPr>
        <p:txBody>
          <a:bodyPr wrap="none">
            <a:spAutoFit/>
          </a:bodyPr>
          <a:lstStyle/>
          <a:p>
            <a:r>
              <a:rPr lang="en-US" dirty="0"/>
              <a:t>Figure 2: chlorination tank</a:t>
            </a:r>
          </a:p>
        </p:txBody>
      </p:sp>
    </p:spTree>
    <p:extLst>
      <p:ext uri="{BB962C8B-B14F-4D97-AF65-F5344CB8AC3E}">
        <p14:creationId xmlns:p14="http://schemas.microsoft.com/office/powerpoint/2010/main" val="41669272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4264</TotalTime>
  <Words>850</Words>
  <Application>Microsoft Office PowerPoint</Application>
  <PresentationFormat>On-screen Show (4:3)</PresentationFormat>
  <Paragraphs>114</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CE 405 Sanitary and Environmental Engineering</vt:lpstr>
      <vt:lpstr>Disinfection </vt:lpstr>
      <vt:lpstr>PowerPoint Presentation</vt:lpstr>
      <vt:lpstr>For physical disinfection of water the following disinfectants can be used: </vt:lpstr>
      <vt:lpstr>The characteristic of a good disinfectant are:</vt:lpstr>
      <vt:lpstr>Chlorine (Cl2)</vt:lpstr>
      <vt:lpstr>PowerPoint Presentation</vt:lpstr>
      <vt:lpstr>PowerPoint Presentation</vt:lpstr>
      <vt:lpstr>PowerPoint Presentation</vt:lpstr>
      <vt:lpstr>Ozone as a Disinfectant</vt:lpstr>
      <vt:lpstr>PowerPoint Presentation</vt:lpstr>
      <vt:lpstr>Example 1: determine the break point dosage of chlorine given the data below which was obtained from a chlorination experiment.  </vt:lpstr>
      <vt:lpstr>PowerPoint Presentation</vt:lpstr>
      <vt:lpstr>Example 2: For wastewater consists of ammonia, organic matter and microorganisms), draw breakthrough curve using following information and calculate chlorine dose to achieve 0.75 mg/l free available chlorine.   </vt:lpstr>
      <vt:lpstr>From figure; break point is 2 mg/l To get 0.75 mg/l from available chlorine;  Then chlorine dose required = 2+ 0.75 = 2.75 mg/l </vt:lpstr>
      <vt:lpstr>PowerPoint Presentation</vt:lpstr>
      <vt:lpstr>      Example 3: Calculate the remaining percentage of pathogens after 1 minute of disinfection with K=0.046/min, use Chick’s Law.  ln⁡〖N/N_o 〗= -K.t   N /N_o = exp (-k.t) = exp (-0.046/min×1 min)  N= 0.9550 *100 = 95.5%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Waste water</dc:title>
  <dc:creator>User</dc:creator>
  <cp:lastModifiedBy>Amer Bader</cp:lastModifiedBy>
  <cp:revision>265</cp:revision>
  <dcterms:created xsi:type="dcterms:W3CDTF">2006-08-16T00:00:00Z</dcterms:created>
  <dcterms:modified xsi:type="dcterms:W3CDTF">2017-12-17T09:04:14Z</dcterms:modified>
</cp:coreProperties>
</file>